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35C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rello.com/b/59iEnNek/daw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U0Z1BukJeEWo_ViwpuLjDCasJfTJufoF3QQxF1kMTIo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6rKq3mz3L1x8_-tX6DQzePfrMgd47Q9qnb0TogmvaMM" TargetMode="External"/><Relationship Id="rId2" Type="http://schemas.openxmlformats.org/officeDocument/2006/relationships/hyperlink" Target="https://drive.google.com/open?id=1Va3Oa3tQ6LJhBvVh-lk4Ff6YRw8lHI-p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https://scontent.fntr4-1.fna.fbcdn.net/v/t35.0-12/27335252_10215298033746153_122501251_o.png?oh=bc473691110a29a6a0c618e337eaa5d5&amp;oe=5A89FC88">
            <a:extLst>
              <a:ext uri="{FF2B5EF4-FFF2-40B4-BE49-F238E27FC236}">
                <a16:creationId xmlns:a16="http://schemas.microsoft.com/office/drawing/2014/main" id="{EE5B56B6-2533-421A-9FE6-D6755F82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23" y="2234049"/>
            <a:ext cx="5659222" cy="25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E27449-62DD-48DA-8F00-8AA9266D8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2581" y="703627"/>
            <a:ext cx="4027655" cy="3732835"/>
          </a:xfrm>
        </p:spPr>
        <p:txBody>
          <a:bodyPr>
            <a:normAutofit/>
          </a:bodyPr>
          <a:lstStyle/>
          <a:p>
            <a:r>
              <a:rPr lang="es-MX" sz="6600" dirty="0">
                <a:latin typeface="Bahnschrift Light" panose="020B0502040204020203" pitchFamily="34" charset="0"/>
              </a:rPr>
              <a:t>&lt;</a:t>
            </a:r>
            <a:r>
              <a:rPr lang="es-MX" sz="6600" dirty="0" err="1">
                <a:latin typeface="Bahnschrift Light" panose="020B0502040204020203" pitchFamily="34" charset="0"/>
              </a:rPr>
              <a:t>Within</a:t>
            </a:r>
            <a:r>
              <a:rPr lang="es-MX" sz="6600" dirty="0">
                <a:latin typeface="Bahnschrift Light" panose="020B0502040204020203" pitchFamily="34" charset="0"/>
              </a:rPr>
              <a:t> </a:t>
            </a:r>
            <a:r>
              <a:rPr lang="es-MX" sz="6600" dirty="0" err="1">
                <a:latin typeface="Bahnschrift Light" panose="020B0502040204020203" pitchFamily="34" charset="0"/>
              </a:rPr>
              <a:t>systems</a:t>
            </a:r>
            <a:r>
              <a:rPr lang="es-MX" sz="6600" dirty="0">
                <a:latin typeface="Bahnschrift Light" panose="020B0502040204020203" pitchFamily="34" charset="0"/>
              </a:rPr>
              <a:t> </a:t>
            </a:r>
            <a:r>
              <a:rPr lang="es-MX" sz="6600" dirty="0" err="1">
                <a:latin typeface="Bahnschrift Light" panose="020B0502040204020203" pitchFamily="34" charset="0"/>
              </a:rPr>
              <a:t>llc</a:t>
            </a:r>
            <a:r>
              <a:rPr lang="es-MX" sz="6600" dirty="0">
                <a:latin typeface="Bahnschrift Light" panose="020B0502040204020203" pitchFamily="34" charset="0"/>
              </a:rPr>
              <a:t>&gt;</a:t>
            </a:r>
            <a:endParaRPr lang="en-US" sz="6600" dirty="0">
              <a:latin typeface="Bahnschrift Light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CE4D29-194C-40B0-B185-7A4FD90CC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4186" y="4436462"/>
            <a:ext cx="3355942" cy="1794656"/>
          </a:xfrm>
        </p:spPr>
        <p:txBody>
          <a:bodyPr>
            <a:normAutofit/>
          </a:bodyPr>
          <a:lstStyle/>
          <a:p>
            <a:r>
              <a:rPr lang="es-MX" sz="2400" b="1" dirty="0">
                <a:latin typeface="Bahnschrift Light" panose="020B0502040204020203" pitchFamily="34" charset="0"/>
              </a:rPr>
              <a:t>PROYECTO DAW &amp; BD</a:t>
            </a:r>
            <a:endParaRPr lang="en-US" sz="2400" b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63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351DF-2692-483D-87CC-39D28B5F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RELACIONAL</a:t>
            </a:r>
            <a:br>
              <a:rPr lang="es-MX" dirty="0"/>
            </a:b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2F3F02-642E-4381-B8DC-47882D6AA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026" y="1428750"/>
            <a:ext cx="11111947" cy="5144328"/>
          </a:xfrm>
        </p:spPr>
        <p:txBody>
          <a:bodyPr>
            <a:normAutofit/>
          </a:bodyPr>
          <a:lstStyle/>
          <a:p>
            <a:r>
              <a:rPr lang="en-US" dirty="0" err="1"/>
              <a:t>Empresa</a:t>
            </a:r>
            <a:r>
              <a:rPr lang="en-US" dirty="0"/>
              <a:t>(</a:t>
            </a:r>
            <a:r>
              <a:rPr lang="en-US" u="sng" dirty="0" err="1"/>
              <a:t>RFC</a:t>
            </a:r>
            <a:r>
              <a:rPr lang="en-US" dirty="0" err="1"/>
              <a:t>,RazonSocial,direccion,telefono,email</a:t>
            </a:r>
            <a:r>
              <a:rPr lang="en-US" dirty="0"/>
              <a:t>)</a:t>
            </a:r>
          </a:p>
          <a:p>
            <a:r>
              <a:rPr lang="en-US" dirty="0" err="1"/>
              <a:t>UsoCFDI</a:t>
            </a:r>
            <a:r>
              <a:rPr lang="en-US" dirty="0"/>
              <a:t>(</a:t>
            </a:r>
            <a:r>
              <a:rPr lang="en-US" u="sng" dirty="0" err="1"/>
              <a:t>IdCFDI</a:t>
            </a:r>
            <a:r>
              <a:rPr lang="en-US" dirty="0"/>
              <a:t>, </a:t>
            </a:r>
            <a:r>
              <a:rPr lang="en-US" dirty="0" err="1"/>
              <a:t>nombre</a:t>
            </a:r>
            <a:r>
              <a:rPr lang="en-US" dirty="0"/>
              <a:t>)</a:t>
            </a:r>
          </a:p>
          <a:p>
            <a:r>
              <a:rPr lang="en-US" dirty="0" err="1"/>
              <a:t>Empresa_UsoCFDI</a:t>
            </a:r>
            <a:r>
              <a:rPr lang="en-US" dirty="0"/>
              <a:t>(</a:t>
            </a:r>
            <a:r>
              <a:rPr lang="en-US" u="sng" dirty="0" err="1"/>
              <a:t>IdCFDI,RFC</a:t>
            </a:r>
            <a:r>
              <a:rPr lang="en-US" dirty="0" err="1"/>
              <a:t>,fecha</a:t>
            </a:r>
            <a:r>
              <a:rPr lang="en-US" dirty="0"/>
              <a:t>)</a:t>
            </a:r>
          </a:p>
          <a:p>
            <a:r>
              <a:rPr lang="en-US" dirty="0" err="1"/>
              <a:t>Donadores</a:t>
            </a:r>
            <a:r>
              <a:rPr lang="en-US" dirty="0"/>
              <a:t>(</a:t>
            </a:r>
            <a:r>
              <a:rPr lang="en-US" u="sng" dirty="0"/>
              <a:t>Email</a:t>
            </a:r>
            <a:r>
              <a:rPr lang="en-US" dirty="0"/>
              <a:t>,RFC,Nombre,ApellidoPaterno,ApellidoMaterno,Direccion,Telefono,FechedeNacimiento,Ocupacion,Validado)</a:t>
            </a:r>
          </a:p>
          <a:p>
            <a:r>
              <a:rPr lang="en-US" dirty="0" err="1"/>
              <a:t>Donadores_UsoCFDI</a:t>
            </a:r>
            <a:r>
              <a:rPr lang="en-US" dirty="0"/>
              <a:t>(</a:t>
            </a:r>
            <a:r>
              <a:rPr lang="en-US" u="sng" dirty="0" err="1"/>
              <a:t>IdCFDI,Email</a:t>
            </a:r>
            <a:r>
              <a:rPr lang="en-US" dirty="0" err="1"/>
              <a:t>,fecha</a:t>
            </a:r>
            <a:r>
              <a:rPr lang="en-US" dirty="0"/>
              <a:t>)</a:t>
            </a:r>
          </a:p>
          <a:p>
            <a:r>
              <a:rPr lang="en-US" dirty="0" err="1"/>
              <a:t>MetodoPago</a:t>
            </a:r>
            <a:r>
              <a:rPr lang="en-US" dirty="0"/>
              <a:t>(</a:t>
            </a:r>
            <a:r>
              <a:rPr lang="en-US" u="sng" dirty="0" err="1"/>
              <a:t>IdMetodo</a:t>
            </a:r>
            <a:r>
              <a:rPr lang="en-US" dirty="0" err="1"/>
              <a:t>,numeroCuenta,descripcion</a:t>
            </a:r>
            <a:r>
              <a:rPr lang="en-US" dirty="0"/>
              <a:t>)</a:t>
            </a:r>
          </a:p>
          <a:p>
            <a:r>
              <a:rPr lang="en-US" dirty="0" err="1"/>
              <a:t>Donadores_MetodoPago</a:t>
            </a:r>
            <a:r>
              <a:rPr lang="en-US" dirty="0"/>
              <a:t>(</a:t>
            </a:r>
            <a:r>
              <a:rPr lang="en-US" u="sng" dirty="0" err="1"/>
              <a:t>Email,IdMetodo</a:t>
            </a:r>
            <a:r>
              <a:rPr lang="en-US" dirty="0" err="1"/>
              <a:t>,fecha</a:t>
            </a:r>
            <a:r>
              <a:rPr lang="en-US" dirty="0"/>
              <a:t>)</a:t>
            </a:r>
          </a:p>
          <a:p>
            <a:r>
              <a:rPr lang="en-US" dirty="0" err="1"/>
              <a:t>Empresa_MetodoPago</a:t>
            </a:r>
            <a:r>
              <a:rPr lang="en-US" dirty="0"/>
              <a:t>(</a:t>
            </a:r>
            <a:r>
              <a:rPr lang="en-US" u="sng" dirty="0" err="1"/>
              <a:t>RFC,idMetodo</a:t>
            </a:r>
            <a:r>
              <a:rPr lang="en-US" dirty="0" err="1"/>
              <a:t>,fecha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5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351DF-2692-483D-87CC-39D28B5F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5469"/>
            <a:ext cx="9601200" cy="1485900"/>
          </a:xfrm>
        </p:spPr>
        <p:txBody>
          <a:bodyPr/>
          <a:lstStyle/>
          <a:p>
            <a:r>
              <a:rPr lang="es-MX" dirty="0"/>
              <a:t>MODELO RELACIONAL</a:t>
            </a:r>
            <a:br>
              <a:rPr lang="es-MX" dirty="0"/>
            </a:b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2F3F02-642E-4381-B8DC-47882D6AA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026" y="927652"/>
            <a:ext cx="11111947" cy="5930348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err="1"/>
              <a:t>PlantillaDeCorreo</a:t>
            </a:r>
            <a:r>
              <a:rPr lang="en-US" sz="2900" dirty="0"/>
              <a:t>(</a:t>
            </a:r>
            <a:r>
              <a:rPr lang="en-US" sz="2900" u="sng" dirty="0" err="1"/>
              <a:t>idCorreo</a:t>
            </a:r>
            <a:r>
              <a:rPr lang="en-US" sz="2900" dirty="0"/>
              <a:t>, </a:t>
            </a:r>
            <a:r>
              <a:rPr lang="en-US" sz="2900" dirty="0" err="1"/>
              <a:t>asunto,contenido,fecha</a:t>
            </a:r>
            <a:r>
              <a:rPr lang="en-US" sz="2900" dirty="0"/>
              <a:t>)</a:t>
            </a:r>
          </a:p>
          <a:p>
            <a:pPr marL="0" indent="0">
              <a:buNone/>
            </a:pPr>
            <a:br>
              <a:rPr lang="en-US" sz="2900" dirty="0"/>
            </a:br>
            <a:r>
              <a:rPr lang="en-US" sz="2900" dirty="0" err="1"/>
              <a:t>Funcion</a:t>
            </a:r>
            <a:r>
              <a:rPr lang="en-US" sz="2900" dirty="0"/>
              <a:t>(</a:t>
            </a:r>
            <a:r>
              <a:rPr lang="en-US" sz="2900" u="sng" dirty="0" err="1"/>
              <a:t>idFuncion</a:t>
            </a:r>
            <a:r>
              <a:rPr lang="en-US" sz="2900" dirty="0" err="1"/>
              <a:t>,Nombre</a:t>
            </a:r>
            <a:r>
              <a:rPr lang="en-US" sz="2900" dirty="0"/>
              <a:t>)</a:t>
            </a:r>
          </a:p>
          <a:p>
            <a:pPr marL="0" indent="0">
              <a:buNone/>
            </a:pPr>
            <a:endParaRPr lang="en-US" sz="2900" dirty="0"/>
          </a:p>
          <a:p>
            <a:r>
              <a:rPr lang="en-US" sz="2900" dirty="0" err="1"/>
              <a:t>Rol</a:t>
            </a:r>
            <a:r>
              <a:rPr lang="en-US" sz="2900" dirty="0"/>
              <a:t>(</a:t>
            </a:r>
            <a:r>
              <a:rPr lang="en-US" sz="2900" u="sng" dirty="0" err="1"/>
              <a:t>idRol</a:t>
            </a:r>
            <a:r>
              <a:rPr lang="en-US" sz="2900" dirty="0" err="1"/>
              <a:t>,Nombre</a:t>
            </a:r>
            <a:r>
              <a:rPr lang="en-US" sz="2900" dirty="0"/>
              <a:t>)</a:t>
            </a:r>
          </a:p>
          <a:p>
            <a:r>
              <a:rPr lang="en-US" sz="2900" dirty="0" err="1"/>
              <a:t>Rol_Funcion</a:t>
            </a:r>
            <a:r>
              <a:rPr lang="en-US" sz="2900" dirty="0"/>
              <a:t>(</a:t>
            </a:r>
            <a:r>
              <a:rPr lang="en-US" sz="2900" u="sng" dirty="0" err="1"/>
              <a:t>idFuncion,idRol</a:t>
            </a:r>
            <a:r>
              <a:rPr lang="en-US" sz="2900" dirty="0"/>
              <a:t>)</a:t>
            </a:r>
          </a:p>
          <a:p>
            <a:r>
              <a:rPr lang="en-US" sz="2900" dirty="0" err="1"/>
              <a:t>Usuario</a:t>
            </a:r>
            <a:r>
              <a:rPr lang="en-US" sz="2900" dirty="0"/>
              <a:t>(</a:t>
            </a:r>
            <a:r>
              <a:rPr lang="en-US" sz="2900" u="sng" dirty="0" err="1"/>
              <a:t>login</a:t>
            </a:r>
            <a:r>
              <a:rPr lang="en-US" sz="2900" dirty="0" err="1"/>
              <a:t>,password</a:t>
            </a:r>
            <a:r>
              <a:rPr lang="en-US" sz="2900" dirty="0"/>
              <a:t>)</a:t>
            </a:r>
          </a:p>
          <a:p>
            <a:r>
              <a:rPr lang="en-US" sz="2900" dirty="0" err="1"/>
              <a:t>Usuario_Rol</a:t>
            </a:r>
            <a:r>
              <a:rPr lang="en-US" sz="2900" dirty="0"/>
              <a:t>(</a:t>
            </a:r>
            <a:r>
              <a:rPr lang="en-US" sz="2900" u="sng" dirty="0" err="1"/>
              <a:t>login,idRol</a:t>
            </a:r>
            <a:r>
              <a:rPr lang="en-US" sz="2900" dirty="0" err="1"/>
              <a:t>,fecha</a:t>
            </a:r>
            <a:r>
              <a:rPr lang="en-US" sz="2900" dirty="0"/>
              <a:t>)</a:t>
            </a:r>
          </a:p>
          <a:p>
            <a:r>
              <a:rPr lang="en-US" sz="2900" dirty="0" err="1"/>
              <a:t>Noticias</a:t>
            </a:r>
            <a:r>
              <a:rPr lang="en-US" sz="2900" dirty="0"/>
              <a:t>(</a:t>
            </a:r>
            <a:r>
              <a:rPr lang="en-US" sz="2900" u="sng" dirty="0" err="1"/>
              <a:t>idNoticia</a:t>
            </a:r>
            <a:r>
              <a:rPr lang="en-US" sz="2900" dirty="0" err="1"/>
              <a:t>,titulo,cuerpo,fecha</a:t>
            </a:r>
            <a:r>
              <a:rPr lang="en-US" sz="2900" dirty="0"/>
              <a:t>)</a:t>
            </a:r>
          </a:p>
          <a:p>
            <a:r>
              <a:rPr lang="en-US" sz="2900" dirty="0" err="1"/>
              <a:t>Usuario_Noticia</a:t>
            </a:r>
            <a:r>
              <a:rPr lang="en-US" sz="2900" dirty="0"/>
              <a:t>(</a:t>
            </a:r>
            <a:r>
              <a:rPr lang="en-US" sz="2900" u="sng" dirty="0" err="1"/>
              <a:t>idNoticia</a:t>
            </a:r>
            <a:r>
              <a:rPr lang="en-US" sz="2900" dirty="0" err="1"/>
              <a:t>,login,fecha</a:t>
            </a:r>
            <a:r>
              <a:rPr lang="en-US" sz="2900" dirty="0"/>
              <a:t>)</a:t>
            </a:r>
          </a:p>
          <a:p>
            <a:r>
              <a:rPr lang="en-US" sz="2900" dirty="0" err="1"/>
              <a:t>Comentarios</a:t>
            </a:r>
            <a:r>
              <a:rPr lang="en-US" sz="2900" dirty="0"/>
              <a:t>(</a:t>
            </a:r>
            <a:r>
              <a:rPr lang="en-US" sz="2900" u="sng" dirty="0" err="1"/>
              <a:t>idComentario</a:t>
            </a:r>
            <a:r>
              <a:rPr lang="en-US" sz="2900" dirty="0" err="1"/>
              <a:t>,comentario,autor,fecha,idNoticia</a:t>
            </a:r>
            <a:r>
              <a:rPr lang="en-US" sz="2900" dirty="0"/>
              <a:t>)</a:t>
            </a:r>
          </a:p>
          <a:p>
            <a:r>
              <a:rPr lang="en-US" sz="2900" dirty="0" err="1"/>
              <a:t>ArchivosMultimedia</a:t>
            </a:r>
            <a:r>
              <a:rPr lang="en-US" sz="2900" dirty="0"/>
              <a:t>(</a:t>
            </a:r>
            <a:r>
              <a:rPr lang="en-US" sz="2900" u="sng" dirty="0"/>
              <a:t>url</a:t>
            </a:r>
            <a:r>
              <a:rPr lang="en-US" sz="2900" dirty="0"/>
              <a:t>,nombre,tipo,fecha,idNoticia,Thumbnail.url)</a:t>
            </a:r>
          </a:p>
          <a:p>
            <a:r>
              <a:rPr lang="en-US" sz="2900" dirty="0"/>
              <a:t>Thumbnail(</a:t>
            </a:r>
            <a:r>
              <a:rPr lang="en-US" sz="2900" u="sng" dirty="0" err="1"/>
              <a:t>thurl</a:t>
            </a:r>
            <a:r>
              <a:rPr lang="en-US" sz="2900" dirty="0"/>
              <a:t>)</a:t>
            </a:r>
          </a:p>
          <a:p>
            <a:pPr marL="0" indent="0">
              <a:buNone/>
            </a:pPr>
            <a:br>
              <a:rPr lang="en-US" sz="2900" dirty="0"/>
            </a:br>
            <a:r>
              <a:rPr lang="en-US" sz="2900" dirty="0" err="1"/>
              <a:t>Evento</a:t>
            </a:r>
            <a:r>
              <a:rPr lang="en-US" sz="2900" dirty="0"/>
              <a:t>(</a:t>
            </a:r>
            <a:r>
              <a:rPr lang="en-US" sz="2900" u="sng" dirty="0" err="1"/>
              <a:t>idEvento</a:t>
            </a:r>
            <a:r>
              <a:rPr lang="en-US" sz="2900" dirty="0" err="1"/>
              <a:t>,nombre,fecha,lugar,descripcion</a:t>
            </a:r>
            <a:r>
              <a:rPr lang="en-US" sz="2900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33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4.googleusercontent.com/8ETChyIq-YAPNRoZwAXDyS9-XF6cHTkW1cKwwqhbe4dTuSakt_gwbIFCIhUj6VpT_2sFOvmO7myecCiCAb2WO0UpSRvP0cJtSO9MjYLYQS-tE5PLouAT6ggYJ3WxHeZuTdy5-mWS">
            <a:extLst>
              <a:ext uri="{FF2B5EF4-FFF2-40B4-BE49-F238E27FC236}">
                <a16:creationId xmlns:a16="http://schemas.microsoft.com/office/drawing/2014/main" id="{2E94A14D-C9CC-49A5-861D-5D56BF909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8" b="6340"/>
          <a:stretch/>
        </p:blipFill>
        <p:spPr bwMode="auto">
          <a:xfrm>
            <a:off x="3311989" y="303137"/>
            <a:ext cx="5568022" cy="625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3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rVHvZBQzm-EsxWB88WE8b2t3h9GBUDZ0PYvOiei14PraiOhCcbn2Bs15yYGh9HaKijaiV8hYJ7hYGGV3Wu1idcD7EI0zR-VkUiV1TTY8_yjvrNKXm6O18qHcffWkEI6T2fgbo2hJO3g">
            <a:extLst>
              <a:ext uri="{FF2B5EF4-FFF2-40B4-BE49-F238E27FC236}">
                <a16:creationId xmlns:a16="http://schemas.microsoft.com/office/drawing/2014/main" id="{794C6606-B04A-4244-A05C-5D334506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512" y="1799675"/>
            <a:ext cx="6102341" cy="325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DB9B5803-89C5-40B9-8BE9-169B699F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10" y="530114"/>
            <a:ext cx="4376817" cy="1269561"/>
          </a:xfrm>
        </p:spPr>
        <p:txBody>
          <a:bodyPr/>
          <a:lstStyle/>
          <a:p>
            <a:r>
              <a:rPr lang="es-MX" dirty="0"/>
              <a:t>PLAN DE COMUNICACIÓN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0BB9362-0D3F-41E5-98D8-B10F16298D17}"/>
              </a:ext>
            </a:extLst>
          </p:cNvPr>
          <p:cNvSpPr/>
          <p:nvPr/>
        </p:nvSpPr>
        <p:spPr>
          <a:xfrm>
            <a:off x="0" y="1799675"/>
            <a:ext cx="517691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s-ES" dirty="0">
                <a:solidFill>
                  <a:srgbClr val="000000"/>
                </a:solidFill>
                <a:latin typeface="Roboto"/>
              </a:rPr>
              <a:t>Equipo: </a:t>
            </a:r>
            <a:r>
              <a:rPr lang="es-ES" dirty="0" err="1">
                <a:solidFill>
                  <a:srgbClr val="000000"/>
                </a:solidFill>
                <a:latin typeface="Roboto"/>
              </a:rPr>
              <a:t>Whatsapp</a:t>
            </a:r>
            <a:r>
              <a:rPr lang="es-ES" dirty="0">
                <a:solidFill>
                  <a:srgbClr val="000000"/>
                </a:solidFill>
                <a:latin typeface="Roboto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Roboto"/>
              </a:rPr>
              <a:t>Slack</a:t>
            </a:r>
            <a:r>
              <a:rPr lang="es-ES" dirty="0">
                <a:solidFill>
                  <a:srgbClr val="000000"/>
                </a:solidFill>
                <a:latin typeface="Roboto"/>
              </a:rPr>
              <a:t> y Presencial</a:t>
            </a:r>
            <a:endParaRPr lang="es-ES" dirty="0"/>
          </a:p>
          <a:p>
            <a:pPr indent="457200"/>
            <a:r>
              <a:rPr lang="es-ES" dirty="0">
                <a:solidFill>
                  <a:srgbClr val="000000"/>
                </a:solidFill>
                <a:latin typeface="Roboto"/>
              </a:rPr>
              <a:t>Profesores: </a:t>
            </a:r>
            <a:endParaRPr lang="es-ES" dirty="0"/>
          </a:p>
          <a:p>
            <a:r>
              <a:rPr lang="es-ES" dirty="0">
                <a:solidFill>
                  <a:srgbClr val="000000"/>
                </a:solidFill>
                <a:latin typeface="Roboto"/>
              </a:rPr>
              <a:t>		Ricardo: </a:t>
            </a:r>
            <a:endParaRPr lang="es-ES" dirty="0"/>
          </a:p>
          <a:p>
            <a:pPr marL="914400" indent="457200"/>
            <a:r>
              <a:rPr lang="es-ES" dirty="0">
                <a:solidFill>
                  <a:srgbClr val="000000"/>
                </a:solidFill>
                <a:latin typeface="Roboto"/>
              </a:rPr>
              <a:t>Facebook, correo electrónico y en 	su oficina.</a:t>
            </a:r>
            <a:endParaRPr lang="es-ES" dirty="0"/>
          </a:p>
          <a:p>
            <a:pPr marL="457200" indent="457200"/>
            <a:r>
              <a:rPr lang="es-ES" dirty="0">
                <a:solidFill>
                  <a:srgbClr val="000000"/>
                </a:solidFill>
                <a:latin typeface="Roboto"/>
              </a:rPr>
              <a:t>Lalo:</a:t>
            </a:r>
            <a:endParaRPr lang="es-ES" dirty="0"/>
          </a:p>
          <a:p>
            <a:pPr marL="1371600"/>
            <a:r>
              <a:rPr lang="es-ES" dirty="0">
                <a:solidFill>
                  <a:srgbClr val="000000"/>
                </a:solidFill>
                <a:latin typeface="Roboto"/>
              </a:rPr>
              <a:t>Clase, por </a:t>
            </a:r>
            <a:r>
              <a:rPr lang="es-ES" dirty="0" err="1">
                <a:solidFill>
                  <a:srgbClr val="000000"/>
                </a:solidFill>
                <a:latin typeface="Roboto"/>
              </a:rPr>
              <a:t>Slack</a:t>
            </a:r>
            <a:r>
              <a:rPr lang="es-ES" dirty="0">
                <a:solidFill>
                  <a:srgbClr val="000000"/>
                </a:solidFill>
                <a:latin typeface="Roboto"/>
              </a:rPr>
              <a:t> y en su oficina.</a:t>
            </a:r>
            <a:endParaRPr lang="es-ES" dirty="0"/>
          </a:p>
          <a:p>
            <a:pPr marL="457200"/>
            <a:r>
              <a:rPr lang="es-ES" dirty="0">
                <a:solidFill>
                  <a:srgbClr val="000000"/>
                </a:solidFill>
                <a:latin typeface="Roboto"/>
              </a:rPr>
              <a:t>Socio Formador:</a:t>
            </a:r>
            <a:endParaRPr lang="es-ES" dirty="0"/>
          </a:p>
          <a:p>
            <a:pPr indent="457200"/>
            <a:r>
              <a:rPr lang="es-ES" dirty="0">
                <a:solidFill>
                  <a:srgbClr val="000000"/>
                </a:solidFill>
                <a:latin typeface="Roboto"/>
              </a:rPr>
              <a:t>	Susana: </a:t>
            </a:r>
            <a:endParaRPr lang="es-ES" dirty="0"/>
          </a:p>
          <a:p>
            <a:pPr marL="914400" indent="457200"/>
            <a:r>
              <a:rPr lang="es-ES" dirty="0" err="1">
                <a:solidFill>
                  <a:srgbClr val="000000"/>
                </a:solidFill>
                <a:latin typeface="Roboto"/>
              </a:rPr>
              <a:t>Whatsapp</a:t>
            </a:r>
            <a:r>
              <a:rPr lang="es-ES" dirty="0">
                <a:solidFill>
                  <a:srgbClr val="000000"/>
                </a:solidFill>
                <a:latin typeface="Roboto"/>
              </a:rPr>
              <a:t>, llamada y presencial.</a:t>
            </a:r>
            <a:endParaRPr lang="es-ES" dirty="0"/>
          </a:p>
          <a:p>
            <a:pPr indent="457200"/>
            <a:r>
              <a:rPr lang="es-ES" dirty="0">
                <a:solidFill>
                  <a:srgbClr val="000000"/>
                </a:solidFill>
                <a:latin typeface="Roboto"/>
              </a:rPr>
              <a:t>	Usuarios: </a:t>
            </a:r>
            <a:endParaRPr lang="es-ES" dirty="0"/>
          </a:p>
          <a:p>
            <a:pPr marL="457200" indent="457200"/>
            <a:r>
              <a:rPr lang="es-ES" dirty="0">
                <a:solidFill>
                  <a:srgbClr val="000000"/>
                </a:solidFill>
                <a:latin typeface="Roboto"/>
              </a:rPr>
              <a:t>Donador Recurrente:</a:t>
            </a:r>
            <a:endParaRPr lang="es-ES" dirty="0"/>
          </a:p>
          <a:p>
            <a:pPr marL="914400" indent="457200"/>
            <a:r>
              <a:rPr lang="es-ES" dirty="0">
                <a:solidFill>
                  <a:srgbClr val="000000"/>
                </a:solidFill>
                <a:latin typeface="Roboto"/>
              </a:rPr>
              <a:t>Presencial y por correo. Les haremos pruebas de usabilidad durante el avance 3 o 4.</a:t>
            </a:r>
            <a:endParaRPr lang="es-ES" dirty="0"/>
          </a:p>
          <a:p>
            <a:pPr marL="457200" indent="457200"/>
            <a:r>
              <a:rPr lang="es-ES" dirty="0">
                <a:solidFill>
                  <a:srgbClr val="000000"/>
                </a:solidFill>
                <a:latin typeface="Roboto"/>
              </a:rPr>
              <a:t>Usuario General:</a:t>
            </a:r>
            <a:endParaRPr lang="es-ES" dirty="0"/>
          </a:p>
          <a:p>
            <a:pPr marL="914400" indent="457200"/>
            <a:r>
              <a:rPr lang="es-ES" dirty="0">
                <a:solidFill>
                  <a:srgbClr val="000000"/>
                </a:solidFill>
                <a:latin typeface="Roboto"/>
              </a:rPr>
              <a:t>Por correo electrónico y presencial.</a:t>
            </a:r>
            <a:endParaRPr lang="es-ES" dirty="0"/>
          </a:p>
          <a:p>
            <a:br>
              <a:rPr lang="es-ES" dirty="0"/>
            </a:br>
            <a:endParaRPr lang="en-US" dirty="0"/>
          </a:p>
        </p:txBody>
      </p:sp>
      <p:pic>
        <p:nvPicPr>
          <p:cNvPr id="11" name="Gráfico 10" descr="Centro de llamadas">
            <a:extLst>
              <a:ext uri="{FF2B5EF4-FFF2-40B4-BE49-F238E27FC236}">
                <a16:creationId xmlns:a16="http://schemas.microsoft.com/office/drawing/2014/main" id="{8F6E9C8F-7070-4DB0-ADBF-9CCDBC97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7290" y="2504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86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4E4D7AA-724E-4A5E-955B-56717DEA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 DE TRABAJO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DF8DBA5-6FC4-4C65-A18A-C6238D9F0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https://trello.com/b/59iEnNek/daw</a:t>
            </a:r>
            <a:endParaRPr lang="en-US" dirty="0"/>
          </a:p>
        </p:txBody>
      </p:sp>
      <p:pic>
        <p:nvPicPr>
          <p:cNvPr id="7170" name="Picture 2" descr="https://lh6.googleusercontent.com/v4V73Ss1H_ELoNQFrzK8BWrA9XAFwpaZrn577VBrO3zC5aJJKwmiCw6uRTIHXHTiS-QFJAmmoKO5DCAFeE0bkNnpmDr_bmRgHKdx9hnXxsqhnr5bZ08rLWqAFlAfrmCaZ-SoXNbu9f8">
            <a:extLst>
              <a:ext uri="{FF2B5EF4-FFF2-40B4-BE49-F238E27FC236}">
                <a16:creationId xmlns:a16="http://schemas.microsoft.com/office/drawing/2014/main" id="{5048FF2E-3D89-4FEB-938B-48791988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7" b="97291" l="2500" r="95125">
                        <a14:foregroundMark x1="16000" y1="78330" x2="21438" y2="78330"/>
                        <a14:foregroundMark x1="11938" y1="93002" x2="4375" y2="95034"/>
                        <a14:foregroundMark x1="10313" y1="89165" x2="18750" y2="72460"/>
                        <a14:foregroundMark x1="18750" y1="72460" x2="21188" y2="70429"/>
                        <a14:foregroundMark x1="23625" y1="61625" x2="23313" y2="32280"/>
                        <a14:foregroundMark x1="12500" y1="27314" x2="13063" y2="55756"/>
                        <a14:foregroundMark x1="2500" y1="32280" x2="3313" y2="59819"/>
                        <a14:foregroundMark x1="38250" y1="24379" x2="33625" y2="56885"/>
                        <a14:foregroundMark x1="33625" y1="56885" x2="33625" y2="56885"/>
                        <a14:foregroundMark x1="68000" y1="43115" x2="68000" y2="43115"/>
                        <a14:foregroundMark x1="95125" y1="46050" x2="95125" y2="46050"/>
                        <a14:foregroundMark x1="39563" y1="97291" x2="39563" y2="97291"/>
                        <a14:backgroundMark x1="8438" y1="54853" x2="8438" y2="54853"/>
                        <a14:backgroundMark x1="7625" y1="40181" x2="9813" y2="74492"/>
                        <a14:backgroundMark x1="16813" y1="36117" x2="22000" y2="60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3" y="691106"/>
            <a:ext cx="3959375" cy="109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27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viverevista.mx/wp-content/uploads/2016/02/DSC00040.jpg">
            <a:extLst>
              <a:ext uri="{FF2B5EF4-FFF2-40B4-BE49-F238E27FC236}">
                <a16:creationId xmlns:a16="http://schemas.microsoft.com/office/drawing/2014/main" id="{1B6BA73F-22D2-4BF4-99E0-3DA4A4855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5" y="2853574"/>
            <a:ext cx="4494486" cy="33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DA3FE7-16C8-4312-9346-EFA688E6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93" y="1604504"/>
            <a:ext cx="6470560" cy="3648991"/>
          </a:xfrm>
          <a:prstGeom prst="rect">
            <a:avLst/>
          </a:prstGeom>
        </p:spPr>
      </p:pic>
      <p:pic>
        <p:nvPicPr>
          <p:cNvPr id="9" name="Picture 6" descr="Resultado de imagen para niños y niñas de mexico queretaro">
            <a:extLst>
              <a:ext uri="{FF2B5EF4-FFF2-40B4-BE49-F238E27FC236}">
                <a16:creationId xmlns:a16="http://schemas.microsoft.com/office/drawing/2014/main" id="{53C4DB84-394D-484A-A533-5C86FB76B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9" y="633561"/>
            <a:ext cx="4494487" cy="14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3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29F257F-8B30-4D83-A50C-6EED4B2C4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/>
          <a:lstStyle/>
          <a:p>
            <a:r>
              <a:rPr lang="es-MX"/>
              <a:t>OBJETIVO</a:t>
            </a:r>
            <a:endParaRPr lang="en-U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66854AE-DE8A-4DA6-8F19-94657C973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3391" y="4216328"/>
            <a:ext cx="4944605" cy="1340312"/>
          </a:xfrm>
        </p:spPr>
        <p:txBody>
          <a:bodyPr>
            <a:normAutofit/>
          </a:bodyPr>
          <a:lstStyle/>
          <a:p>
            <a:r>
              <a:rPr lang="es-MX"/>
              <a:t>GESTOR DE PÁGINA WEB BASADO EN CONTROL DE ACCESO Y DIRECTORIO DE DONADORES</a:t>
            </a:r>
            <a:endParaRPr lang="en-US" dirty="0"/>
          </a:p>
        </p:txBody>
      </p:sp>
      <p:pic>
        <p:nvPicPr>
          <p:cNvPr id="11" name="Gráfico 10" descr="Bandera">
            <a:extLst>
              <a:ext uri="{FF2B5EF4-FFF2-40B4-BE49-F238E27FC236}">
                <a16:creationId xmlns:a16="http://schemas.microsoft.com/office/drawing/2014/main" id="{99D78BBB-A880-4096-BECC-AEBBCC6F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9087"/>
            <a:ext cx="3279913" cy="32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E4FDE20-9702-4B79-8176-713BBB796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Requisitos funcionales</a:t>
            </a:r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F4B3989-2B83-419E-90D1-F2DD0D9AD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https://drive.google.com/open?id=1U0Z1BukJeEWo_ViwpuLjDCasJfTJufoF3QQxF1kMTIo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998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negro&#10;&#10;Descripción generada con confianza alta">
            <a:extLst>
              <a:ext uri="{FF2B5EF4-FFF2-40B4-BE49-F238E27FC236}">
                <a16:creationId xmlns:a16="http://schemas.microsoft.com/office/drawing/2014/main" id="{B97F14A0-99F8-45C7-B817-CCD45CC25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0" t="14564"/>
          <a:stretch/>
        </p:blipFill>
        <p:spPr>
          <a:xfrm>
            <a:off x="758762" y="0"/>
            <a:ext cx="11280135" cy="66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0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7">
            <a:extLst>
              <a:ext uri="{FF2B5EF4-FFF2-40B4-BE49-F238E27FC236}">
                <a16:creationId xmlns:a16="http://schemas.microsoft.com/office/drawing/2014/main" id="{F1E2BB85-7802-42E3-B0D4-7BD79202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42" y="784526"/>
            <a:ext cx="4376817" cy="1269561"/>
          </a:xfrm>
        </p:spPr>
        <p:txBody>
          <a:bodyPr/>
          <a:lstStyle/>
          <a:p>
            <a:r>
              <a:rPr lang="es-MX" dirty="0"/>
              <a:t>DIAGRAMAS DE ACTIVIDADES</a:t>
            </a:r>
            <a:endParaRPr lang="en-US" dirty="0"/>
          </a:p>
        </p:txBody>
      </p:sp>
      <p:sp>
        <p:nvSpPr>
          <p:cNvPr id="11" name="Título 7">
            <a:extLst>
              <a:ext uri="{FF2B5EF4-FFF2-40B4-BE49-F238E27FC236}">
                <a16:creationId xmlns:a16="http://schemas.microsoft.com/office/drawing/2014/main" id="{F3710493-C8F0-4845-A4EA-2D354CAF967A}"/>
              </a:ext>
            </a:extLst>
          </p:cNvPr>
          <p:cNvSpPr txBox="1">
            <a:spLocks/>
          </p:cNvSpPr>
          <p:nvPr/>
        </p:nvSpPr>
        <p:spPr>
          <a:xfrm>
            <a:off x="7248941" y="784526"/>
            <a:ext cx="4376817" cy="12695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CASOS DE PRUEBA</a:t>
            </a:r>
            <a:endParaRPr lang="en-US" dirty="0"/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341F15DC-5307-4B3E-96A5-42FEB54F249B}"/>
              </a:ext>
            </a:extLst>
          </p:cNvPr>
          <p:cNvSpPr txBox="1">
            <a:spLocks/>
          </p:cNvSpPr>
          <p:nvPr/>
        </p:nvSpPr>
        <p:spPr>
          <a:xfrm>
            <a:off x="566242" y="3428999"/>
            <a:ext cx="4091954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hlinkClick r:id="rId2"/>
              </a:rPr>
              <a:t>https://drive.google.com/open?id=1Va3Oa3tQ6LJhBvVh-lk4Ff6YRw8lHI-p</a:t>
            </a:r>
            <a:endParaRPr lang="en-US" dirty="0"/>
          </a:p>
        </p:txBody>
      </p:sp>
      <p:sp>
        <p:nvSpPr>
          <p:cNvPr id="13" name="Subtítulo 4">
            <a:extLst>
              <a:ext uri="{FF2B5EF4-FFF2-40B4-BE49-F238E27FC236}">
                <a16:creationId xmlns:a16="http://schemas.microsoft.com/office/drawing/2014/main" id="{901588B5-0909-43C6-B321-D7674B31D075}"/>
              </a:ext>
            </a:extLst>
          </p:cNvPr>
          <p:cNvSpPr txBox="1">
            <a:spLocks/>
          </p:cNvSpPr>
          <p:nvPr/>
        </p:nvSpPr>
        <p:spPr>
          <a:xfrm>
            <a:off x="7248941" y="3428999"/>
            <a:ext cx="4091954" cy="1086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hlinkClick r:id="rId3"/>
              </a:rPr>
              <a:t>https://drive.google.com/open?id=16rKq3mz3L1x8_-tX6DQzePfrMgd47Q9qnb0TogmvaMM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74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EE669DE-D911-42CC-9E1E-89926927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REGLAS DE NEGOCIO</a:t>
            </a:r>
            <a:endParaRPr lang="en-U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A3B1B1-20A5-4992-858D-216BE1311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428750"/>
            <a:ext cx="4300330" cy="3581400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es-ES" dirty="0"/>
              <a:t>Sólo los editores y administradores podrán subir y eliminar archivos de multimedia de la galería.</a:t>
            </a:r>
          </a:p>
          <a:p>
            <a:pPr fontAlgn="base"/>
            <a:r>
              <a:rPr lang="es-ES" dirty="0"/>
              <a:t>Sólo los editores y administradores tendrán cuenta en el sistema web.</a:t>
            </a:r>
          </a:p>
          <a:p>
            <a:pPr fontAlgn="base"/>
            <a:r>
              <a:rPr lang="es-ES" dirty="0"/>
              <a:t>Sólo los editores y administradores podrán crear, editar y borrar noticias.</a:t>
            </a:r>
          </a:p>
          <a:p>
            <a:pPr fontAlgn="base"/>
            <a:r>
              <a:rPr lang="es-ES" dirty="0"/>
              <a:t>Sólo los editores y administradores podrán crear, modificar y borrar eventos.</a:t>
            </a:r>
          </a:p>
          <a:p>
            <a:pPr fontAlgn="base"/>
            <a:r>
              <a:rPr lang="es-ES" dirty="0"/>
              <a:t>Solamente los administradores podrán buscar dentro de las bases de datos.</a:t>
            </a:r>
          </a:p>
          <a:p>
            <a:endParaRPr lang="en-US" dirty="0"/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216D838F-4C68-4C50-93CA-2E5017ECE094}"/>
              </a:ext>
            </a:extLst>
          </p:cNvPr>
          <p:cNvSpPr txBox="1">
            <a:spLocks/>
          </p:cNvSpPr>
          <p:nvPr/>
        </p:nvSpPr>
        <p:spPr>
          <a:xfrm>
            <a:off x="4846985" y="2952750"/>
            <a:ext cx="4300330" cy="358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ES" dirty="0"/>
              <a:t>Sólo los administradores podrán crear y eliminar roles.</a:t>
            </a:r>
          </a:p>
          <a:p>
            <a:pPr fontAlgn="base"/>
            <a:r>
              <a:rPr lang="es-ES" dirty="0"/>
              <a:t>Sólo los administradores podrán asignar y borrar privilegios a los roles.</a:t>
            </a:r>
          </a:p>
          <a:p>
            <a:pPr fontAlgn="base"/>
            <a:r>
              <a:rPr lang="es-ES" dirty="0"/>
              <a:t>Sólo los administradores podrán crear y borrar cuentas.</a:t>
            </a:r>
          </a:p>
          <a:p>
            <a:pPr fontAlgn="base"/>
            <a:r>
              <a:rPr lang="es-ES" dirty="0"/>
              <a:t>Sólo los administradores podrán registrar modificar y eliminar donadores.</a:t>
            </a:r>
          </a:p>
          <a:p>
            <a:pPr fontAlgn="base"/>
            <a:r>
              <a:rPr lang="es-ES" dirty="0"/>
              <a:t>Sólo los administradores podrán registrar, modificar y eliminar plantillas para correos electrónicos.</a:t>
            </a:r>
          </a:p>
          <a:p>
            <a:endParaRPr lang="en-US" dirty="0"/>
          </a:p>
        </p:txBody>
      </p:sp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7A7985CB-29C3-414E-8DAC-53B2413C381B}"/>
              </a:ext>
            </a:extLst>
          </p:cNvPr>
          <p:cNvSpPr txBox="1">
            <a:spLocks/>
          </p:cNvSpPr>
          <p:nvPr/>
        </p:nvSpPr>
        <p:spPr>
          <a:xfrm>
            <a:off x="7891670" y="304800"/>
            <a:ext cx="4300330" cy="358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ES" dirty="0"/>
              <a:t>Sólo los administradores podrán programar e-mails a donadores.</a:t>
            </a:r>
          </a:p>
          <a:p>
            <a:pPr fontAlgn="base"/>
            <a:r>
              <a:rPr lang="es-ES" dirty="0"/>
              <a:t>Para ingresar a la página va a ser necesario utilizar una cuenta de Google.</a:t>
            </a:r>
          </a:p>
          <a:p>
            <a:pPr fontAlgn="base"/>
            <a:r>
              <a:rPr lang="es-ES" dirty="0"/>
              <a:t>Sólo podrán 12 editores estar ingresados al mismo tiempo.</a:t>
            </a:r>
          </a:p>
          <a:p>
            <a:pPr fontAlgn="base"/>
            <a:r>
              <a:rPr lang="es-ES" dirty="0"/>
              <a:t>600 mil pesos al mes máximo en efectivo. (Ley Anti-lavado)</a:t>
            </a:r>
          </a:p>
          <a:p>
            <a:pPr fontAlgn="base"/>
            <a:r>
              <a:rPr lang="es-ES" dirty="0"/>
              <a:t>Las donaciones serán a través del API de PayPal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8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850C3-3D22-4966-95C4-1CE7034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REGLAS DE NEGOCIO</a:t>
            </a:r>
            <a:endParaRPr lang="en-US" dirty="0"/>
          </a:p>
        </p:txBody>
      </p:sp>
      <p:pic>
        <p:nvPicPr>
          <p:cNvPr id="4098" name="Picture 2" descr="Image result for admin icon">
            <a:extLst>
              <a:ext uri="{FF2B5EF4-FFF2-40B4-BE49-F238E27FC236}">
                <a16:creationId xmlns:a16="http://schemas.microsoft.com/office/drawing/2014/main" id="{54B2B762-7D5E-4A0F-9226-494F299A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07" y="1735307"/>
            <a:ext cx="1893277" cy="189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Pincel pequeño">
            <a:extLst>
              <a:ext uri="{FF2B5EF4-FFF2-40B4-BE49-F238E27FC236}">
                <a16:creationId xmlns:a16="http://schemas.microsoft.com/office/drawing/2014/main" id="{89F094B6-5582-42E2-B948-D22A8FC07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5378" y="1434757"/>
            <a:ext cx="1465385" cy="1465385"/>
          </a:xfrm>
          <a:prstGeom prst="rect">
            <a:avLst/>
          </a:prstGeom>
        </p:spPr>
      </p:pic>
      <p:pic>
        <p:nvPicPr>
          <p:cNvPr id="9" name="Gráfico 8" descr="Monedas">
            <a:extLst>
              <a:ext uri="{FF2B5EF4-FFF2-40B4-BE49-F238E27FC236}">
                <a16:creationId xmlns:a16="http://schemas.microsoft.com/office/drawing/2014/main" id="{E27ED7FF-6CF8-4F04-BC41-5DC0C3B7E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9422" y="4384431"/>
            <a:ext cx="1465385" cy="1465385"/>
          </a:xfrm>
          <a:prstGeom prst="rect">
            <a:avLst/>
          </a:prstGeom>
        </p:spPr>
      </p:pic>
      <p:pic>
        <p:nvPicPr>
          <p:cNvPr id="4100" name="Picture 4" descr="Image result for paypal icon">
            <a:extLst>
              <a:ext uri="{FF2B5EF4-FFF2-40B4-BE49-F238E27FC236}">
                <a16:creationId xmlns:a16="http://schemas.microsoft.com/office/drawing/2014/main" id="{97BCAC95-B18F-4BE8-8E24-7B5993F00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4" y="2373924"/>
            <a:ext cx="2110151" cy="21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 descr="Grupo">
            <a:extLst>
              <a:ext uri="{FF2B5EF4-FFF2-40B4-BE49-F238E27FC236}">
                <a16:creationId xmlns:a16="http://schemas.microsoft.com/office/drawing/2014/main" id="{0500EFDF-DD9B-4618-A0F8-622963C46E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24808" y="4234327"/>
            <a:ext cx="2110151" cy="211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ntalla&#10;&#10;Descripción generada con confianza muy alta">
            <a:extLst>
              <a:ext uri="{FF2B5EF4-FFF2-40B4-BE49-F238E27FC236}">
                <a16:creationId xmlns:a16="http://schemas.microsoft.com/office/drawing/2014/main" id="{94227C78-F489-44C2-9DE9-9E3D2D0B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494" y="-379827"/>
            <a:ext cx="9013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94739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42</TotalTime>
  <Words>384</Words>
  <Application>Microsoft Office PowerPoint</Application>
  <PresentationFormat>Panorámica</PresentationFormat>
  <Paragraphs>70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Bahnschrift Light</vt:lpstr>
      <vt:lpstr>Franklin Gothic Book</vt:lpstr>
      <vt:lpstr>Roboto</vt:lpstr>
      <vt:lpstr>Recorte</vt:lpstr>
      <vt:lpstr>&lt;Within systems llc&gt;</vt:lpstr>
      <vt:lpstr>Presentación de PowerPoint</vt:lpstr>
      <vt:lpstr>OBJETIVO</vt:lpstr>
      <vt:lpstr>Requisitos funcionales</vt:lpstr>
      <vt:lpstr>Presentación de PowerPoint</vt:lpstr>
      <vt:lpstr>DIAGRAMAS DE ACTIVIDADES</vt:lpstr>
      <vt:lpstr>REGLAS DE NEGOCIO</vt:lpstr>
      <vt:lpstr>REGLAS DE NEGOCIO</vt:lpstr>
      <vt:lpstr>Presentación de PowerPoint</vt:lpstr>
      <vt:lpstr>MODELO RELACIONAL </vt:lpstr>
      <vt:lpstr>MODELO RELACIONAL </vt:lpstr>
      <vt:lpstr>Presentación de PowerPoint</vt:lpstr>
      <vt:lpstr>PLAN DE COMUNICACIÓN</vt:lpstr>
      <vt:lpstr>PLAN DE TRABAJO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&lt;Within systems llc&gt;</dc:title>
  <dc:creator>Dago Prado</dc:creator>
  <cp:lastModifiedBy>Dago Prado</cp:lastModifiedBy>
  <cp:revision>5</cp:revision>
  <dcterms:created xsi:type="dcterms:W3CDTF">2018-02-16T18:10:41Z</dcterms:created>
  <dcterms:modified xsi:type="dcterms:W3CDTF">2018-02-16T18:53:40Z</dcterms:modified>
</cp:coreProperties>
</file>